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Default Extension="rels" ContentType="application/vnd.openxmlformats-package.relationship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4"/>
  </p:sldMasterIdLst>
  <p:notesMasterIdLst>
    <p:notesMasterId r:id="rId22"/>
  </p:notesMasterIdLst>
  <p:sldIdLst>
    <p:sldId id="448" r:id="rId5"/>
    <p:sldId id="357" r:id="rId6"/>
    <p:sldId id="358" r:id="rId7"/>
    <p:sldId id="362" r:id="rId8"/>
    <p:sldId id="437" r:id="rId9"/>
    <p:sldId id="436" r:id="rId10"/>
    <p:sldId id="413" r:id="rId11"/>
    <p:sldId id="439" r:id="rId12"/>
    <p:sldId id="428" r:id="rId13"/>
    <p:sldId id="440" r:id="rId14"/>
    <p:sldId id="447" r:id="rId15"/>
    <p:sldId id="434" r:id="rId16"/>
    <p:sldId id="400" r:id="rId17"/>
    <p:sldId id="438" r:id="rId18"/>
    <p:sldId id="441" r:id="rId19"/>
    <p:sldId id="443" r:id="rId20"/>
    <p:sldId id="44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D33F5-B98F-48A9-82F5-89BD72CAC166}" v="14" dt="2020-09-15T09:52:00.025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88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4" y="-1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68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BC478-965B-5544-B0D0-E2A3DD99AB97}" type="datetimeFigureOut">
              <a:rPr lang="fr-FR" smtClean="0"/>
              <a:pPr/>
              <a:t>18/05/21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16EC9-81DC-F144-AFC7-90EE6CBA7C3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C1258-8CC6-D548-BA20-08435132F7F2}" type="slidenum">
              <a:rPr lang="fr-FR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7411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C1258-8CC6-D548-BA20-08435132F7F2}" type="slidenum">
              <a:rPr lang="fr-FR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7411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9260-0D4C-704A-9493-1540D5C6D8F9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9260-0D4C-704A-9493-1540D5C6D8F9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9260-0D4C-704A-9493-1540D5C6D8F9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F1712-0768-B041-9E63-0EA230C1F48A}" type="slidenum">
              <a:rPr lang="fr-FR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64515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9260-0D4C-704A-9493-1540D5C6D8F9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9260-0D4C-704A-9493-1540D5C6D8F9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D48E0-7DD0-B843-991B-5FF74D06B96D}" type="slidenum">
              <a:rPr lang="fr-FR" smtClean="0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 smtClean="0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2707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4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-100" charset="-128"/>
              <a:cs typeface="ＭＳ Ｐゴシック" pitchFamily="-100" charset="-128"/>
            </a:endParaRPr>
          </a:p>
        </p:txBody>
      </p:sp>
      <p:sp>
        <p:nvSpPr>
          <p:cNvPr id="144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61E43-78C0-E049-8BE4-9F8157546BFD}" type="slidenum">
              <a:rPr lang="fr-FR">
                <a:ea typeface="ＭＳ Ｐゴシック" pitchFamily="4" charset="-128"/>
                <a:cs typeface="ＭＳ Ｐゴシック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ED372915-15CE-4379-8A1F-F1B48173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0B51-4137-42F2-9696-4B00605CC0D1}" type="datetimeFigureOut">
              <a:rPr lang="fr-FR"/>
              <a:pPr>
                <a:defRPr/>
              </a:pPr>
              <a:t>18/05/21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59ADDA1E-A8BD-4E62-B6A3-524717BB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37821F7B-A086-4CC5-A495-87E3644F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D83B0-100B-4C08-B1AB-189852D4312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676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2CE39-2786-724D-9A9E-CC65413A64F8}" type="datetime1">
              <a:rPr lang="fr-FR"/>
              <a:pPr>
                <a:defRPr/>
              </a:pPr>
              <a:t>18/05/21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1FF0-1F3B-C045-97FD-4C499F4EED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06374ABB-0BD0-4921-A786-AAE558AE3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B88C0012-DB53-4608-9220-FDC37E52E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F5C0FD04-1F7F-43DF-8CF0-D141D5400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CF846-1ADC-428E-9DBF-C112C12263A6}" type="datetimeFigureOut">
              <a:rPr lang="fr-FR"/>
              <a:pPr>
                <a:defRPr/>
              </a:pPr>
              <a:t>18/05/21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FEA0E9FD-A1DD-400D-A32E-EC6CA4343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="http://schemas.openxmlformats.org/drawingml/2006/main" xmlns:r="http://schemas.openxmlformats.org/officeDocument/2006/relationships" xmlns:p="http://schemas.openxmlformats.org/presentationml/2006/main" xmlns="" xmlns:a16="http://schemas.microsoft.com/office/drawing/2014/main" xmlns:mv="urn:schemas-microsoft-com:mac:vml" xmlns:mc="http://schemas.openxmlformats.org/markup-compatibility/2006" id="{E62A93EE-B4E5-433E-A2D7-894E2579D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A3E62BC-2A33-4CEF-867A-4DE413A676A7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ador.fr/chrono.php" TargetMode="External"/><Relationship Id="rId4" Type="http://schemas.openxmlformats.org/officeDocument/2006/relationships/hyperlink" Target="http://www.acamus.net/index.php?option=com_content&amp;view=article&amp;id=305:trio&amp;catid=41:pour-se-divertir&amp;Itemid=219" TargetMode="External"/><Relationship Id="rId5" Type="http://schemas.openxmlformats.org/officeDocument/2006/relationships/hyperlink" Target="http://www.mathador.fr/solo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2èmeSalonPa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257" y="-1"/>
            <a:ext cx="4848225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360852"/>
            <a:ext cx="12192000" cy="4497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DEFI 3 : </a:t>
            </a:r>
            <a:r>
              <a:rPr lang="fr-FR" sz="8000" i="1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endParaRPr lang="fr-FR" sz="8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Avez-vous trouvé le coup </a:t>
            </a:r>
            <a:r>
              <a:rPr lang="fr-FR" sz="3200" i="1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 ?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Il faut fabriquer le </a:t>
            </a:r>
            <a:r>
              <a:rPr lang="fr-FR" sz="3200" i="1" dirty="0" err="1" smtClean="0">
                <a:solidFill>
                  <a:srgbClr val="000000"/>
                </a:solidFill>
                <a:latin typeface="Calibri" pitchFamily="4" charset="0"/>
              </a:rPr>
              <a:t>nombre-cible</a:t>
            </a: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  28 en utilisant les 5 nombres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 4 / 6 / 8 / 4 / 7  une fois chacun avec une addition, une soustraction, une multiplication et une division !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C’est à vous…</a:t>
            </a:r>
            <a:endParaRPr lang="fr-FR" sz="3200" i="1" dirty="0">
              <a:solidFill>
                <a:srgbClr val="000000"/>
              </a:solidFill>
              <a:latin typeface="Calibri" pitchFamily="4" charset="0"/>
            </a:endParaRPr>
          </a:p>
        </p:txBody>
      </p:sp>
      <p:pic>
        <p:nvPicPr>
          <p:cNvPr id="24580" name="Image 3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860" y="282233"/>
            <a:ext cx="3616118" cy="18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984967"/>
            <a:ext cx="12192000" cy="4873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6000" i="1" dirty="0" smtClean="0">
                <a:solidFill>
                  <a:srgbClr val="000000"/>
                </a:solidFill>
                <a:latin typeface="Calibri" pitchFamily="4" charset="0"/>
              </a:rPr>
              <a:t>On peut aussi jouer à </a:t>
            </a:r>
            <a:r>
              <a:rPr lang="fr-FR" sz="6000" i="1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r>
              <a:rPr lang="fr-FR" sz="6000" i="1" dirty="0" smtClean="0">
                <a:solidFill>
                  <a:srgbClr val="000000"/>
                </a:solidFill>
                <a:latin typeface="Calibri" pitchFamily="4" charset="0"/>
              </a:rPr>
              <a:t> avec un système de points. Le but est d’essayer d’en avoir le plus possible !</a:t>
            </a:r>
            <a:endParaRPr lang="fr-FR" sz="1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i="1" dirty="0" smtClean="0">
                <a:solidFill>
                  <a:srgbClr val="000000"/>
                </a:solidFill>
                <a:latin typeface="Calibri" pitchFamily="4" charset="0"/>
              </a:rPr>
              <a:t>5 points dès qu’on a trouvé le </a:t>
            </a:r>
            <a:r>
              <a:rPr lang="fr-FR" sz="3600" i="1" dirty="0" err="1" smtClean="0">
                <a:solidFill>
                  <a:srgbClr val="000000"/>
                </a:solidFill>
                <a:latin typeface="Calibri" pitchFamily="4" charset="0"/>
              </a:rPr>
              <a:t>nombre-cible</a:t>
            </a:r>
            <a:r>
              <a:rPr lang="fr-FR" sz="3600" i="1" dirty="0" smtClean="0">
                <a:solidFill>
                  <a:srgbClr val="000000"/>
                </a:solidFill>
                <a:latin typeface="Calibri" pitchFamily="4" charset="0"/>
              </a:rPr>
              <a:t> et 1 point pour une addition, 1 point pour une multiplication, 2 points pour une soustraction et 3 points pour une division.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i="1" dirty="0" smtClean="0">
                <a:solidFill>
                  <a:srgbClr val="000000"/>
                </a:solidFill>
                <a:latin typeface="Calibri" pitchFamily="4" charset="0"/>
              </a:rPr>
              <a:t>Le coup </a:t>
            </a:r>
            <a:r>
              <a:rPr lang="fr-FR" sz="3600" i="1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r>
              <a:rPr lang="fr-FR" sz="3600" i="1" dirty="0" smtClean="0">
                <a:solidFill>
                  <a:srgbClr val="000000"/>
                </a:solidFill>
                <a:latin typeface="Calibri" pitchFamily="4" charset="0"/>
              </a:rPr>
              <a:t> rapporte 13 points.</a:t>
            </a:r>
          </a:p>
        </p:txBody>
      </p:sp>
      <p:pic>
        <p:nvPicPr>
          <p:cNvPr id="24580" name="Image 3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860" y="282233"/>
            <a:ext cx="3616118" cy="18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0" y="2"/>
            <a:ext cx="12192000" cy="25767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89476" rIns="82945" bIns="41473" anchor="ctr">
            <a:prstTxWarp prst="textNoShape">
              <a:avLst/>
            </a:prstTxWarp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fr-FR" sz="4000" dirty="0" smtClean="0">
              <a:solidFill>
                <a:srgbClr val="000000"/>
              </a:solidFill>
              <a:latin typeface="Calibri" pitchFamily="-100" charset="0"/>
            </a:endParaRP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4000" dirty="0" smtClean="0">
                <a:solidFill>
                  <a:srgbClr val="000000"/>
                </a:solidFill>
                <a:latin typeface="Calibri" pitchFamily="-100" charset="0"/>
              </a:rPr>
              <a:t>Avec l’ordinateur, la tablette ou le </a:t>
            </a:r>
            <a:r>
              <a:rPr lang="fr-FR" sz="4000" dirty="0" err="1" smtClean="0">
                <a:solidFill>
                  <a:srgbClr val="000000"/>
                </a:solidFill>
                <a:latin typeface="Calibri" pitchFamily="-100" charset="0"/>
              </a:rPr>
              <a:t>smartphone</a:t>
            </a:r>
            <a:r>
              <a:rPr lang="fr-FR" sz="4000" dirty="0" smtClean="0">
                <a:solidFill>
                  <a:srgbClr val="000000"/>
                </a:solidFill>
                <a:latin typeface="Calibri" pitchFamily="-100" charset="0"/>
              </a:rPr>
              <a:t>, vous pouvez jouer à Trio ou à </a:t>
            </a:r>
            <a:r>
              <a:rPr lang="fr-FR" sz="40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4000" dirty="0" smtClean="0">
                <a:solidFill>
                  <a:srgbClr val="000000"/>
                </a:solidFill>
                <a:latin typeface="Calibri" pitchFamily="-100" charset="0"/>
              </a:rPr>
              <a:t> !</a:t>
            </a: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0" y="2872654"/>
            <a:ext cx="12192000" cy="3985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51195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9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6000" dirty="0" smtClean="0">
                <a:solidFill>
                  <a:srgbClr val="0000FF"/>
                </a:solidFill>
                <a:latin typeface="Calibri" pitchFamily="-100" charset="0"/>
                <a:hlinkClick r:id="rId3"/>
              </a:rPr>
              <a:t>MATHADOR Chrono</a:t>
            </a:r>
            <a:endParaRPr lang="fr-FR" sz="2800" dirty="0" smtClean="0">
              <a:solidFill>
                <a:srgbClr val="0000FF"/>
              </a:solidFill>
              <a:latin typeface="Calibri" pitchFamily="-100" charset="0"/>
            </a:endParaRPr>
          </a:p>
          <a:p>
            <a:pPr algn="ctr">
              <a:lnSpc>
                <a:spcPct val="84000"/>
              </a:lnSpc>
              <a:spcBef>
                <a:spcPts val="9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800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9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6000" dirty="0" smtClean="0">
                <a:solidFill>
                  <a:srgbClr val="000000"/>
                </a:solidFill>
                <a:latin typeface="Calibri" pitchFamily="4" charset="0"/>
                <a:hlinkClick r:id="rId4"/>
              </a:rPr>
              <a:t>TRIO en ligne</a:t>
            </a:r>
            <a:endParaRPr lang="fr-FR" sz="6000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2000" dirty="0" smtClean="0">
              <a:solidFill>
                <a:srgbClr val="0000FF"/>
              </a:solidFill>
              <a:latin typeface="Calibri" pitchFamily="-100" charset="0"/>
              <a:hlinkClick r:id="rId3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5400" dirty="0">
                <a:solidFill>
                  <a:srgbClr val="0000FF"/>
                </a:solidFill>
                <a:latin typeface="Calibri" pitchFamily="-100" charset="0"/>
                <a:hlinkClick r:id="rId5"/>
              </a:rPr>
              <a:t>MATHADOR </a:t>
            </a:r>
            <a:r>
              <a:rPr lang="fr-FR" sz="5400" dirty="0" smtClean="0">
                <a:solidFill>
                  <a:srgbClr val="0000FF"/>
                </a:solidFill>
                <a:latin typeface="Calibri" pitchFamily="-100" charset="0"/>
                <a:hlinkClick r:id="rId5"/>
              </a:rPr>
              <a:t>Solo</a:t>
            </a:r>
            <a:endParaRPr lang="fr-FR" sz="2400" dirty="0" smtClean="0">
              <a:solidFill>
                <a:srgbClr val="0000FF"/>
              </a:solidFill>
              <a:latin typeface="Calibri" pitchFamily="-100" charset="0"/>
            </a:endParaRPr>
          </a:p>
          <a:p>
            <a:pPr algn="ctr">
              <a:lnSpc>
                <a:spcPct val="84000"/>
              </a:lnSpc>
              <a:spcBef>
                <a:spcPts val="10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dirty="0" smtClean="0">
              <a:solidFill>
                <a:srgbClr val="000000"/>
              </a:solidFill>
              <a:latin typeface="Calibri" pitchFamily="-100" charset="0"/>
            </a:endParaRPr>
          </a:p>
          <a:p>
            <a:pPr algn="ctr">
              <a:lnSpc>
                <a:spcPct val="84000"/>
              </a:lnSpc>
              <a:spcBef>
                <a:spcPts val="10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40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u contenu 2"/>
          <p:cNvSpPr txBox="1">
            <a:spLocks/>
          </p:cNvSpPr>
          <p:nvPr/>
        </p:nvSpPr>
        <p:spPr bwMode="auto">
          <a:xfrm>
            <a:off x="0" y="41275"/>
            <a:ext cx="121920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-100" charset="0"/>
              <a:buNone/>
            </a:pPr>
            <a:endParaRPr lang="fr-FR" sz="2000">
              <a:latin typeface="Calibri" pitchFamily="-100" charset="0"/>
              <a:sym typeface="Wingdings" pitchFamily="-100" charset="2"/>
            </a:endParaRPr>
          </a:p>
          <a:p>
            <a:pPr>
              <a:spcBef>
                <a:spcPct val="20000"/>
              </a:spcBef>
              <a:buFont typeface="Arial" pitchFamily="-100" charset="0"/>
              <a:buNone/>
            </a:pPr>
            <a:r>
              <a:rPr lang="fr-FR" sz="3200">
                <a:latin typeface="Calibri" pitchFamily="-100" charset="0"/>
                <a:sym typeface="Wingdings" pitchFamily="-100" charset="2"/>
              </a:rPr>
              <a:t>		</a:t>
            </a:r>
            <a:endParaRPr lang="fr-FR" sz="3200">
              <a:latin typeface="Calibri" pitchFamily="-100" charset="0"/>
            </a:endParaRPr>
          </a:p>
          <a:p>
            <a:pPr>
              <a:spcBef>
                <a:spcPct val="20000"/>
              </a:spcBef>
              <a:buFont typeface="Arial" pitchFamily="-100" charset="0"/>
              <a:buNone/>
            </a:pPr>
            <a:endParaRPr lang="fr-FR" sz="2000">
              <a:latin typeface="Calibri" pitchFamily="-100" charset="0"/>
              <a:sym typeface="Wingdings" pitchFamily="-100" charset="2"/>
            </a:endParaRPr>
          </a:p>
          <a:p>
            <a:pPr>
              <a:spcBef>
                <a:spcPct val="20000"/>
              </a:spcBef>
              <a:buFont typeface="Wingdings" pitchFamily="-100" charset="2"/>
              <a:buChar char=""/>
            </a:pPr>
            <a:endParaRPr lang="fr-FR" sz="2000">
              <a:latin typeface="Calibri" pitchFamily="-100" charset="0"/>
              <a:sym typeface="Wingdings" pitchFamily="-100" charset="2"/>
            </a:endParaRPr>
          </a:p>
          <a:p>
            <a:pPr>
              <a:spcBef>
                <a:spcPct val="20000"/>
              </a:spcBef>
              <a:buFont typeface="Wingdings" pitchFamily="-100" charset="2"/>
              <a:buChar char=""/>
            </a:pPr>
            <a:endParaRPr lang="fr-FR" sz="2000">
              <a:latin typeface="Calibri" pitchFamily="-100" charset="0"/>
              <a:sym typeface="Wingdings" pitchFamily="-100" charset="2"/>
            </a:endParaRPr>
          </a:p>
          <a:p>
            <a:pPr>
              <a:spcBef>
                <a:spcPct val="20000"/>
              </a:spcBef>
              <a:buFont typeface="Wingdings" pitchFamily="-100" charset="2"/>
              <a:buChar char=""/>
            </a:pPr>
            <a:endParaRPr lang="fr-FR" sz="2000">
              <a:latin typeface="Calibri" pitchFamily="-100" charset="0"/>
            </a:endParaRPr>
          </a:p>
        </p:txBody>
      </p:sp>
      <p:pic>
        <p:nvPicPr>
          <p:cNvPr id="73731" name="Image 3" descr="Defi2-0511201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5325" y="2676176"/>
            <a:ext cx="5112872" cy="418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2"/>
            <a:ext cx="12192000" cy="25767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89476" rIns="82945" bIns="41473" anchor="ctr">
            <a:prstTxWarp prst="textNoShape">
              <a:avLst/>
            </a:prstTxWarp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Chrono : même principe que </a:t>
            </a: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avec les dés.</a:t>
            </a: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Il faut essayer de fabriquer le </a:t>
            </a: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nombre-cible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en utilisant les 5 nombres, toutes les opérations sont possibles. La partie dure 3’, il faut essayer de cumuler le plus de points possibles.</a:t>
            </a:r>
          </a:p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C’est à vous…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SolutionLogiqu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783" y="2793075"/>
            <a:ext cx="7151817" cy="3337514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826042"/>
            <a:ext cx="12192000" cy="2811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Solution  Défi 1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2000" i="1" dirty="0" smtClean="0">
              <a:solidFill>
                <a:srgbClr val="000000"/>
              </a:solidFill>
              <a:latin typeface="Calibri" pitchFamily="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2021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1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Solution  Défi 2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2000" i="1" dirty="0" smtClean="0">
              <a:solidFill>
                <a:srgbClr val="000000"/>
              </a:solidFill>
              <a:latin typeface="Calibri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45244"/>
            <a:ext cx="12192000" cy="4712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2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ligne : 5x8 – 9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4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colonne : 5x5 + 6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7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colonne : 4x7 + 3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En diagonale depuis 4 rouge 1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ère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ligne : 4x8 – 1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7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colonne : 8x3 + 7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3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colonne : 5x7 – 4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En diagonale depuis le 6 jaune 4</a:t>
            </a:r>
            <a:r>
              <a:rPr lang="fr-FR" sz="3600" baseline="30000" dirty="0" smtClean="0">
                <a:solidFill>
                  <a:srgbClr val="000000"/>
                </a:solidFill>
                <a:latin typeface="Calibri" pitchFamily="-100" charset="0"/>
              </a:rPr>
              <a:t>ème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ligne : 6x5 + 1 = 31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Et il y a certainement encore d’autres solutions…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2021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1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Solution  Défi 3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2000" i="1" dirty="0" smtClean="0">
              <a:solidFill>
                <a:srgbClr val="000000"/>
              </a:solidFill>
              <a:latin typeface="Calibri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145244"/>
            <a:ext cx="12192000" cy="4712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4x7 = 28             (6 points  /  5+1)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4x6 + 4 = 28           (7 points  /  5+1+1)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8x4 – 4 = 28             (8 points  /  5+1+2)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8x7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  <a:sym typeface="Wingdings"/>
              </a:rPr>
              <a:t>: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(6 – 4) = 28              (11 points  /  5+1+3+2)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Coup </a:t>
            </a: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: 8x7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  <a:sym typeface="Wingdings"/>
              </a:rPr>
              <a:t>:(4 + 4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– 6) = 28               (18 points  /  5+13)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Coup </a:t>
            </a: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: (4x6 + 4)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  <a:sym typeface="Wingdings"/>
              </a:rPr>
              <a:t>:(8</a:t>
            </a: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– 7) = 28             (18 points  /  5+13)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3600" dirty="0" smtClean="0">
              <a:solidFill>
                <a:srgbClr val="000000"/>
              </a:solidFill>
              <a:latin typeface="Calibri" pitchFamily="-100" charset="0"/>
            </a:endParaRP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Et il y a certainement encore d’autres solutions…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72067" y="-1"/>
            <a:ext cx="10259484" cy="33781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89476" rIns="82945" bIns="41473" anchor="ctr">
            <a:prstTxWarp prst="textNoShape">
              <a:avLst/>
            </a:prstTxWarp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5400" dirty="0" smtClean="0">
                <a:solidFill>
                  <a:srgbClr val="000000"/>
                </a:solidFill>
                <a:latin typeface="Calibri" pitchFamily="-100" charset="0"/>
              </a:rPr>
              <a:t>J’espère que cette gymnastique des neurones vous a plu !</a:t>
            </a:r>
            <a:endParaRPr lang="fr-FR" sz="5400" dirty="0">
              <a:solidFill>
                <a:srgbClr val="000000"/>
              </a:solidFill>
              <a:latin typeface="Calibri" pitchFamily="-100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809983"/>
            <a:ext cx="12192000" cy="23298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Vous pouvez m’envoyer vos solutions ou me contacter par mail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eric.trouillot@wanadoo.fr</a:t>
            </a: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498674" y="0"/>
            <a:ext cx="832891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37480" rIns="82945" bIns="41473" anchor="ctr">
            <a:prstTxWarp prst="textNoShape">
              <a:avLst/>
            </a:prstTxWarp>
          </a:bodyPr>
          <a:lstStyle/>
          <a:p>
            <a:endParaRPr lang="fr-FR" sz="5400" dirty="0" smtClean="0">
              <a:solidFill>
                <a:srgbClr val="000000"/>
              </a:solidFill>
              <a:latin typeface="Calibri" pitchFamily="4" charset="0"/>
            </a:endParaRPr>
          </a:p>
          <a:p>
            <a:r>
              <a:rPr lang="fr-FR" sz="8000" dirty="0" smtClean="0">
                <a:solidFill>
                  <a:srgbClr val="000000"/>
                </a:solidFill>
                <a:latin typeface="Calibri" pitchFamily="4" charset="0"/>
              </a:rPr>
              <a:t>Défis calcul mental</a:t>
            </a:r>
          </a:p>
          <a:p>
            <a:r>
              <a:rPr lang="fr-FR" sz="8000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endParaRPr lang="fr-FR" sz="8000" dirty="0" smtClean="0">
              <a:solidFill>
                <a:srgbClr val="000000"/>
              </a:solidFill>
              <a:latin typeface="Calibri" pitchFamily="4" charset="0"/>
            </a:endParaRPr>
          </a:p>
          <a:p>
            <a:endParaRPr lang="fr-FR" sz="5400" dirty="0" smtClean="0">
              <a:solidFill>
                <a:srgbClr val="000000"/>
              </a:solidFill>
              <a:latin typeface="Calibri" pitchFamily="4" charset="0"/>
            </a:endParaRPr>
          </a:p>
          <a:p>
            <a:r>
              <a:rPr lang="fr-FR" sz="5400" dirty="0" smtClean="0">
                <a:solidFill>
                  <a:srgbClr val="000000"/>
                </a:solidFill>
                <a:latin typeface="Calibri" pitchFamily="4" charset="0"/>
              </a:rPr>
              <a:t>Jeudi 27 mai   matin</a:t>
            </a:r>
          </a:p>
          <a:p>
            <a:endParaRPr lang="fr-FR" sz="2800" dirty="0" smtClean="0">
              <a:solidFill>
                <a:srgbClr val="000000"/>
              </a:solidFill>
              <a:latin typeface="Calibri" pitchFamily="4" charset="0"/>
            </a:endParaRPr>
          </a:p>
          <a:p>
            <a:r>
              <a:rPr lang="fr-FR" sz="3200" dirty="0" smtClean="0">
                <a:latin typeface="Calibri" pitchFamily="4" charset="0"/>
              </a:rPr>
              <a:t>Eric </a:t>
            </a:r>
            <a:r>
              <a:rPr lang="fr-FR" sz="3200" dirty="0" err="1">
                <a:latin typeface="Calibri" pitchFamily="4" charset="0"/>
              </a:rPr>
              <a:t>Trouillot</a:t>
            </a:r>
            <a:endParaRPr lang="fr-FR" sz="3200" dirty="0">
              <a:latin typeface="Calibri" pitchFamily="4" charset="0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4="http://schemas.microsoft.com/office/powerpoint/2010/main" xmlns="" val="39416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72067" y="0"/>
            <a:ext cx="10259484" cy="188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89476" rIns="82945" bIns="41473" anchor="ctr">
            <a:prstTxWarp prst="textNoShape">
              <a:avLst/>
            </a:prstTxWarp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fr-FR" sz="5400" dirty="0" smtClean="0">
                <a:solidFill>
                  <a:srgbClr val="000000"/>
                </a:solidFill>
                <a:latin typeface="Calibri" pitchFamily="-100" charset="0"/>
              </a:rPr>
              <a:t>Bienvenue sur le stand </a:t>
            </a:r>
            <a:r>
              <a:rPr lang="fr-FR" sz="5400" dirty="0" err="1" smtClean="0">
                <a:solidFill>
                  <a:srgbClr val="000000"/>
                </a:solidFill>
                <a:latin typeface="Calibri" pitchFamily="-100" charset="0"/>
              </a:rPr>
              <a:t>Mathador</a:t>
            </a:r>
            <a:r>
              <a:rPr lang="fr-FR" sz="5400" dirty="0" smtClean="0">
                <a:solidFill>
                  <a:srgbClr val="000000"/>
                </a:solidFill>
                <a:latin typeface="Calibri" pitchFamily="-100" charset="0"/>
              </a:rPr>
              <a:t> !</a:t>
            </a:r>
            <a:endParaRPr lang="fr-FR" sz="5400" dirty="0">
              <a:solidFill>
                <a:srgbClr val="000000"/>
              </a:solidFill>
              <a:latin typeface="Calibri" pitchFamily="-100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887538"/>
            <a:ext cx="12192000" cy="140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Je ne suis pas disponible pour le moment mais je vous ai préparé quelques défis !</a:t>
            </a: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366139"/>
            <a:ext cx="12192000" cy="154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Bonne gymnastique des neurones, petite séance d’une vingtaine de minutes ou moins pour les rapides… ou plus pour…</a:t>
            </a: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128859"/>
            <a:ext cx="12192000" cy="172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Ces défis peuvent se chercher individuellement ou en équipe, c’est au choix.   </a:t>
            </a:r>
          </a:p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Eric </a:t>
            </a:r>
            <a:r>
              <a:rPr lang="fr-FR" sz="3600" dirty="0" err="1" smtClean="0">
                <a:solidFill>
                  <a:srgbClr val="000000"/>
                </a:solidFill>
                <a:latin typeface="Calibri" pitchFamily="-100" charset="0"/>
              </a:rPr>
              <a:t>Trouillot</a:t>
            </a: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693736"/>
            <a:ext cx="12192000" cy="4164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DEFI 1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fr-FR" sz="2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5400" i="1" dirty="0" smtClean="0">
                <a:solidFill>
                  <a:srgbClr val="000000"/>
                </a:solidFill>
                <a:latin typeface="Calibri" pitchFamily="4" charset="0"/>
              </a:rPr>
              <a:t>Enigme très visuelle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5400" i="1" dirty="0" smtClean="0">
                <a:solidFill>
                  <a:srgbClr val="000000"/>
                </a:solidFill>
                <a:latin typeface="Calibri" pitchFamily="4" charset="0"/>
              </a:rPr>
              <a:t>Soyez observateur et astucieux !</a:t>
            </a:r>
            <a:endParaRPr lang="fr-FR" sz="5400" i="1" dirty="0">
              <a:solidFill>
                <a:srgbClr val="000000"/>
              </a:solidFill>
              <a:latin typeface="Calibri" pitchFamily="4" charset="0"/>
            </a:endParaRPr>
          </a:p>
        </p:txBody>
      </p:sp>
      <p:pic>
        <p:nvPicPr>
          <p:cNvPr id="24580" name="Image 3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860" y="282233"/>
            <a:ext cx="3616118" cy="18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iqu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381" y="1791634"/>
            <a:ext cx="9474201" cy="3594100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5622019"/>
            <a:ext cx="12192000" cy="1235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81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600" dirty="0" smtClean="0">
                <a:solidFill>
                  <a:srgbClr val="000000"/>
                </a:solidFill>
                <a:latin typeface="Calibri" pitchFamily="-100" charset="0"/>
              </a:rPr>
              <a:t>Solution à la fin, après tous les défis</a:t>
            </a:r>
            <a:endParaRPr lang="fr-FR" sz="3600" dirty="0">
              <a:solidFill>
                <a:srgbClr val="000000"/>
              </a:solidFill>
              <a:latin typeface="Calibri" pitchFamily="-1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360852"/>
            <a:ext cx="12192000" cy="4497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DEFI 2 : Trio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Dans la grille de nombres, il faut utiliser 3 nombres alignés (horizontalement, verticalement ou en diagonale) pour fabriquer le </a:t>
            </a:r>
            <a:r>
              <a:rPr lang="fr-FR" sz="3200" i="1" dirty="0" err="1" smtClean="0">
                <a:solidFill>
                  <a:srgbClr val="000000"/>
                </a:solidFill>
                <a:latin typeface="Calibri" pitchFamily="4" charset="0"/>
              </a:rPr>
              <a:t>nombre-cible</a:t>
            </a: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 qui est écrit en gros sous la grille.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Toutes les opérations sont possibles. Il y a de nombreuses solutions. Possibilité d’en chercher le plus possible.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C’est à vous…</a:t>
            </a:r>
            <a:endParaRPr lang="fr-FR" sz="3200" i="1" dirty="0">
              <a:solidFill>
                <a:srgbClr val="000000"/>
              </a:solidFill>
              <a:latin typeface="Calibri" pitchFamily="4" charset="0"/>
            </a:endParaRPr>
          </a:p>
        </p:txBody>
      </p:sp>
      <p:pic>
        <p:nvPicPr>
          <p:cNvPr id="24580" name="Image 3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860" y="282233"/>
            <a:ext cx="3616118" cy="18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&#10;DSCN2154'.JPG                                                  00053C0F&#10;Macintosh  HD                  BFB9FAFF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5676901" y="5500689"/>
            <a:ext cx="2324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9600" b="1">
                <a:latin typeface="Calibri" pitchFamily="4" charset="0"/>
              </a:rPr>
              <a:t>31</a:t>
            </a:r>
            <a:endParaRPr lang="fr-FR" sz="9600">
              <a:latin typeface="Calibri" pitchFamily="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360852"/>
            <a:ext cx="12192000" cy="4497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945" tIns="114621" rIns="82945" bIns="41473">
            <a:prstTxWarp prst="textNoShape">
              <a:avLst/>
            </a:prstTxWarp>
          </a:bodyPr>
          <a:lstStyle/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8000" i="1" dirty="0" smtClean="0">
                <a:solidFill>
                  <a:srgbClr val="000000"/>
                </a:solidFill>
                <a:latin typeface="Calibri" pitchFamily="4" charset="0"/>
              </a:rPr>
              <a:t>DEFI 3 : </a:t>
            </a:r>
            <a:r>
              <a:rPr lang="fr-FR" sz="8000" i="1" dirty="0" err="1" smtClean="0">
                <a:solidFill>
                  <a:srgbClr val="000000"/>
                </a:solidFill>
                <a:latin typeface="Calibri" pitchFamily="4" charset="0"/>
              </a:rPr>
              <a:t>Mathador</a:t>
            </a:r>
            <a:endParaRPr lang="fr-FR" sz="8000" i="1" dirty="0" smtClean="0">
              <a:solidFill>
                <a:srgbClr val="000000"/>
              </a:solidFill>
              <a:latin typeface="Calibri" pitchFamily="4" charset="0"/>
            </a:endParaRP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Un lancer de 5 dés blancs donnent 5 nombres.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Les 2 dés rouges déterminent le </a:t>
            </a:r>
            <a:r>
              <a:rPr lang="fr-FR" sz="3200" i="1" dirty="0" err="1" smtClean="0">
                <a:solidFill>
                  <a:srgbClr val="000000"/>
                </a:solidFill>
                <a:latin typeface="Calibri" pitchFamily="4" charset="0"/>
              </a:rPr>
              <a:t>nombre-cible</a:t>
            </a: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 à fabriquer.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Toutes les opérations sont possibles. On peut utiliser 2 ou 3 ou 4 ou les 5 nombres mais une fois maximum.  Il y a de nombreuses solutions. Possibilité d’en chercher le plus possible.</a:t>
            </a:r>
          </a:p>
          <a:p>
            <a:pPr algn="ctr">
              <a:lnSpc>
                <a:spcPct val="84000"/>
              </a:lnSpc>
              <a:spcBef>
                <a:spcPts val="1363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fr-FR" sz="3200" i="1" dirty="0" smtClean="0">
                <a:solidFill>
                  <a:srgbClr val="000000"/>
                </a:solidFill>
                <a:latin typeface="Calibri" pitchFamily="4" charset="0"/>
              </a:rPr>
              <a:t>C’est à vous…</a:t>
            </a:r>
            <a:endParaRPr lang="fr-FR" sz="3200" i="1" dirty="0">
              <a:solidFill>
                <a:srgbClr val="000000"/>
              </a:solidFill>
              <a:latin typeface="Calibri" pitchFamily="4" charset="0"/>
            </a:endParaRPr>
          </a:p>
        </p:txBody>
      </p:sp>
      <p:pic>
        <p:nvPicPr>
          <p:cNvPr id="24580" name="Image 3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860" y="282233"/>
            <a:ext cx="3616118" cy="18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417" y="1"/>
            <a:ext cx="10422467" cy="575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5791201"/>
            <a:ext cx="1219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5400" b="1">
                <a:latin typeface="Calibri" pitchFamily="-100" charset="0"/>
              </a:rPr>
              <a:t>28  avec  4 ; 6 ; 8 ; 4 et 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99DD401D725E419027BF6EC54E67B0" ma:contentTypeVersion="9" ma:contentTypeDescription="Crée un document." ma:contentTypeScope="" ma:versionID="a66063d4bcf2c6d4084f1af054886799">
  <xsd:schema xmlns:xsd="http://www.w3.org/2001/XMLSchema" xmlns:xs="http://www.w3.org/2001/XMLSchema" xmlns:p="http://schemas.microsoft.com/office/2006/metadata/properties" xmlns:ns3="63025075-ae51-488c-9302-8491d62aa1c5" xmlns:ns4="0919dce2-421f-4e14-98fe-8dadc2ca8278" targetNamespace="http://schemas.microsoft.com/office/2006/metadata/properties" ma:root="true" ma:fieldsID="75bc24e9ccc2979945817f68ece30486" ns3:_="" ns4:_="">
    <xsd:import namespace="63025075-ae51-488c-9302-8491d62aa1c5"/>
    <xsd:import namespace="0919dce2-421f-4e14-98fe-8dadc2ca82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25075-ae51-488c-9302-8491d62aa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9dce2-421f-4e14-98fe-8dadc2ca82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BB1CE2-8066-4B00-9BF2-DD79DF306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F71BE-3D57-4045-92A6-244D95E3E749}">
  <ds:schemaRefs>
    <ds:schemaRef ds:uri="http://purl.org/dc/elements/1.1/"/>
    <ds:schemaRef ds:uri="http://schemas.microsoft.com/office/2006/metadata/properties"/>
    <ds:schemaRef ds:uri="0919dce2-421f-4e14-98fe-8dadc2ca8278"/>
    <ds:schemaRef ds:uri="http://purl.org/dc/terms/"/>
    <ds:schemaRef ds:uri="63025075-ae51-488c-9302-8491d62aa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366E8E-C06A-4CE6-9C48-3EBD995C6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25075-ae51-488c-9302-8491d62aa1c5"/>
    <ds:schemaRef ds:uri="0919dce2-421f-4e14-98fe-8dadc2ca82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9054</TotalTime>
  <Words>665</Words>
  <Application>Microsoft Macintosh PowerPoint</Application>
  <PresentationFormat>Personnalisé</PresentationFormat>
  <Paragraphs>85</Paragraphs>
  <Slides>17</Slides>
  <Notes>10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JAMET Cristine</dc:creator>
  <cp:lastModifiedBy>Utilisateur de la version d'évaluation de Office 2004</cp:lastModifiedBy>
  <cp:revision>173</cp:revision>
  <dcterms:created xsi:type="dcterms:W3CDTF">2021-05-18T16:03:26Z</dcterms:created>
  <dcterms:modified xsi:type="dcterms:W3CDTF">2021-05-18T16:04:06Z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0x0101008499DD401D725E419027BF6EC54E67B0</vt:lpwstr>
  </property>
  <property fmtid="{D5CDD505-2E9C-101B-9397-08002B2CF9AE}" pid="3" name="TypologieDocument">
    <vt:lpwstr>1;#N/A|590b5934-11d1-4345-ab40-b262c114c763</vt:lpwstr>
  </property>
</Properties>
</file>