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Default Extension="rels" ContentType="application/vnd.openxmlformats-package.relationship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customXml/itemProps1.xml" ContentType="application/vnd.openxmlformats-officedocument.customXmlPropertie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4"/>
  </p:sldMasterIdLst>
  <p:notesMasterIdLst>
    <p:notesMasterId r:id="rId22"/>
  </p:notesMasterIdLst>
  <p:sldIdLst>
    <p:sldId id="450" r:id="rId5"/>
    <p:sldId id="357" r:id="rId6"/>
    <p:sldId id="358" r:id="rId7"/>
    <p:sldId id="362" r:id="rId8"/>
    <p:sldId id="437" r:id="rId9"/>
    <p:sldId id="436" r:id="rId10"/>
    <p:sldId id="449" r:id="rId11"/>
    <p:sldId id="439" r:id="rId12"/>
    <p:sldId id="428" r:id="rId13"/>
    <p:sldId id="440" r:id="rId14"/>
    <p:sldId id="448" r:id="rId15"/>
    <p:sldId id="434" r:id="rId16"/>
    <p:sldId id="400" r:id="rId17"/>
    <p:sldId id="438" r:id="rId18"/>
    <p:sldId id="441" r:id="rId19"/>
    <p:sldId id="443" r:id="rId20"/>
    <p:sldId id="44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D33F5-B98F-48A9-82F5-89BD72CAC166}" v="14" dt="2020-09-15T09:52:00.025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88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4" y="-1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68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BC478-965B-5544-B0D0-E2A3DD99AB97}" type="datetimeFigureOut">
              <a:rPr lang="fr-FR" smtClean="0"/>
              <a:pPr/>
              <a:t>18/05/21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6EC9-81DC-F144-AFC7-90EE6CBA7C3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C1258-8CC6-D548-BA20-08435132F7F2}" type="slidenum">
              <a:rPr lang="fr-FR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C1258-8CC6-D548-BA20-08435132F7F2}" type="slidenum">
              <a:rPr lang="fr-FR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F1712-0768-B041-9E63-0EA230C1F48A}" type="slidenum">
              <a:rPr lang="fr-FR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64515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D48E0-7DD0-B843-991B-5FF74D06B96D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72707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144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861E43-78C0-E049-8BE4-9F8157546BFD}" type="slidenum">
              <a:rPr lang="fr-FR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ED372915-15CE-4379-8A1F-F1B48173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B51-4137-42F2-9696-4B00605CC0D1}" type="datetimeFigureOut">
              <a:rPr lang="fr-FR"/>
              <a:pPr>
                <a:defRPr/>
              </a:pPr>
              <a:t>18/05/21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59ADDA1E-A8BD-4E62-B6A3-524717BB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37821F7B-A086-4CC5-A495-87E3644F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D83B0-100B-4C08-B1AB-189852D4312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6765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CE39-2786-724D-9A9E-CC65413A64F8}" type="datetime1">
              <a:rPr lang="fr-FR"/>
              <a:pPr>
                <a:defRPr/>
              </a:pPr>
              <a:t>18/05/21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1FF0-1F3B-C045-97FD-4C499F4EED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06374ABB-0BD0-4921-A786-AAE558AE3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B88C0012-DB53-4608-9220-FDC37E52E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5C0FD04-1F7F-43DF-8CF0-D141D5400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CCF846-1ADC-428E-9DBF-C112C12263A6}" type="datetimeFigureOut">
              <a:rPr lang="fr-FR"/>
              <a:pPr>
                <a:defRPr/>
              </a:pPr>
              <a:t>18/05/21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EA0E9FD-A1DD-400D-A32E-EC6CA4343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E62A93EE-B4E5-433E-A2D7-894E2579D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A3E62BC-2A33-4CEF-867A-4DE413A676A7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ador.fr/chrono.php" TargetMode="External"/><Relationship Id="rId4" Type="http://schemas.openxmlformats.org/officeDocument/2006/relationships/hyperlink" Target="http://www.acamus.net/index.php?option=com_content&amp;view=article&amp;id=305:trio&amp;catid=41:pour-se-divertir&amp;Itemid=219" TargetMode="External"/><Relationship Id="rId5" Type="http://schemas.openxmlformats.org/officeDocument/2006/relationships/hyperlink" Target="http://www.mathador.fr/solo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2èmeSalonPa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257" y="-1"/>
            <a:ext cx="484822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360852"/>
            <a:ext cx="12192000" cy="449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DEFI 3 : </a:t>
            </a:r>
            <a:r>
              <a:rPr lang="fr-FR" sz="80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endParaRPr lang="fr-FR" sz="8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Avez-vous trouvé le coup </a:t>
            </a:r>
            <a:r>
              <a:rPr lang="fr-FR" sz="32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?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Il faut fabriquer le </a:t>
            </a:r>
            <a:r>
              <a:rPr lang="fr-FR" sz="3200" i="1" dirty="0" err="1" smtClean="0">
                <a:solidFill>
                  <a:srgbClr val="000000"/>
                </a:solidFill>
                <a:latin typeface="Calibri" pitchFamily="4" charset="0"/>
              </a:rPr>
              <a:t>nombre-cible</a:t>
            </a: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 65 en utilisant les 5 nombres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3 / 6 / 8 / 10 / 13  une fois chacun avec une addition, une soustraction, une multiplication et une division !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C’est à vous…</a:t>
            </a:r>
            <a:endParaRPr lang="fr-FR" sz="3200" i="1" dirty="0">
              <a:solidFill>
                <a:srgbClr val="000000"/>
              </a:solidFill>
              <a:latin typeface="Calibri" pitchFamily="4" charset="0"/>
            </a:endParaRP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984967"/>
            <a:ext cx="12192000" cy="4873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6000" i="1" dirty="0" smtClean="0">
                <a:solidFill>
                  <a:srgbClr val="000000"/>
                </a:solidFill>
                <a:latin typeface="Calibri" pitchFamily="4" charset="0"/>
              </a:rPr>
              <a:t>On peut aussi jouer à </a:t>
            </a:r>
            <a:r>
              <a:rPr lang="fr-FR" sz="60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r>
              <a:rPr lang="fr-FR" sz="6000" i="1" dirty="0" smtClean="0">
                <a:solidFill>
                  <a:srgbClr val="000000"/>
                </a:solidFill>
                <a:latin typeface="Calibri" pitchFamily="4" charset="0"/>
              </a:rPr>
              <a:t> avec un système de points. Le but est d’essayer d’en avoir le plus possible !</a:t>
            </a:r>
            <a:endParaRPr lang="fr-FR" sz="1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i="1" dirty="0" smtClean="0">
                <a:solidFill>
                  <a:srgbClr val="000000"/>
                </a:solidFill>
                <a:latin typeface="Calibri" pitchFamily="4" charset="0"/>
              </a:rPr>
              <a:t>5 points dès qu’on a trouvé le </a:t>
            </a:r>
            <a:r>
              <a:rPr lang="fr-FR" sz="3600" i="1" dirty="0" err="1" smtClean="0">
                <a:solidFill>
                  <a:srgbClr val="000000"/>
                </a:solidFill>
                <a:latin typeface="Calibri" pitchFamily="4" charset="0"/>
              </a:rPr>
              <a:t>nombre-cible</a:t>
            </a:r>
            <a:r>
              <a:rPr lang="fr-FR" sz="3600" i="1" dirty="0" smtClean="0">
                <a:solidFill>
                  <a:srgbClr val="000000"/>
                </a:solidFill>
                <a:latin typeface="Calibri" pitchFamily="4" charset="0"/>
              </a:rPr>
              <a:t> et 1 point pour une addition, 1 point pour une multiplication, 2 points pour une soustraction et 3 points pour une division.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i="1" dirty="0" smtClean="0">
                <a:solidFill>
                  <a:srgbClr val="000000"/>
                </a:solidFill>
                <a:latin typeface="Calibri" pitchFamily="4" charset="0"/>
              </a:rPr>
              <a:t>Le coup </a:t>
            </a:r>
            <a:r>
              <a:rPr lang="fr-FR" sz="36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r>
              <a:rPr lang="fr-FR" sz="3600" i="1" dirty="0" smtClean="0">
                <a:solidFill>
                  <a:srgbClr val="000000"/>
                </a:solidFill>
                <a:latin typeface="Calibri" pitchFamily="4" charset="0"/>
              </a:rPr>
              <a:t> rapporte 13 points.</a:t>
            </a: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0" y="2"/>
            <a:ext cx="12192000" cy="2576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89476" rIns="82945" bIns="41473" anchor="ctr">
            <a:prstTxWarp prst="textNoShape">
              <a:avLst/>
            </a:prstTxWarp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fr-FR" sz="4000" dirty="0" smtClean="0">
              <a:solidFill>
                <a:srgbClr val="000000"/>
              </a:solidFill>
              <a:latin typeface="Calibri" pitchFamily="-100" charset="0"/>
            </a:endParaRP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4000" dirty="0" smtClean="0">
                <a:solidFill>
                  <a:srgbClr val="000000"/>
                </a:solidFill>
                <a:latin typeface="Calibri" pitchFamily="-100" charset="0"/>
              </a:rPr>
              <a:t>Avec l’ordinateur, la tablette ou le </a:t>
            </a:r>
            <a:r>
              <a:rPr lang="fr-FR" sz="4000" dirty="0" err="1" smtClean="0">
                <a:solidFill>
                  <a:srgbClr val="000000"/>
                </a:solidFill>
                <a:latin typeface="Calibri" pitchFamily="-100" charset="0"/>
              </a:rPr>
              <a:t>smartphone</a:t>
            </a:r>
            <a:r>
              <a:rPr lang="fr-FR" sz="4000" dirty="0" smtClean="0">
                <a:solidFill>
                  <a:srgbClr val="000000"/>
                </a:solidFill>
                <a:latin typeface="Calibri" pitchFamily="-100" charset="0"/>
              </a:rPr>
              <a:t>, vous pouvez jouer à Trio ou à </a:t>
            </a:r>
            <a:r>
              <a:rPr lang="fr-FR" sz="40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4000" dirty="0" smtClean="0">
                <a:solidFill>
                  <a:srgbClr val="000000"/>
                </a:solidFill>
                <a:latin typeface="Calibri" pitchFamily="-100" charset="0"/>
              </a:rPr>
              <a:t> !</a:t>
            </a: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0" y="2872654"/>
            <a:ext cx="12192000" cy="39853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51195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9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6000" dirty="0" smtClean="0">
                <a:solidFill>
                  <a:srgbClr val="0000FF"/>
                </a:solidFill>
                <a:latin typeface="Calibri" pitchFamily="-100" charset="0"/>
                <a:hlinkClick r:id="rId3"/>
              </a:rPr>
              <a:t>MATHADOR Chrono</a:t>
            </a:r>
            <a:endParaRPr lang="fr-FR" sz="2800" dirty="0" smtClean="0">
              <a:solidFill>
                <a:srgbClr val="0000FF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9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800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9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6000" dirty="0" smtClean="0">
                <a:solidFill>
                  <a:srgbClr val="000000"/>
                </a:solidFill>
                <a:latin typeface="Calibri" pitchFamily="4" charset="0"/>
                <a:hlinkClick r:id="rId4"/>
              </a:rPr>
              <a:t>TRIO en ligne</a:t>
            </a:r>
            <a:endParaRPr lang="fr-FR" sz="6000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dirty="0" smtClean="0">
              <a:solidFill>
                <a:srgbClr val="0000FF"/>
              </a:solidFill>
              <a:latin typeface="Calibri" pitchFamily="-100" charset="0"/>
              <a:hlinkClick r:id="rId3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5400" dirty="0">
                <a:solidFill>
                  <a:srgbClr val="0000FF"/>
                </a:solidFill>
                <a:latin typeface="Calibri" pitchFamily="-100" charset="0"/>
                <a:hlinkClick r:id="rId5"/>
              </a:rPr>
              <a:t>MATHADOR </a:t>
            </a:r>
            <a:r>
              <a:rPr lang="fr-FR" sz="5400" dirty="0" smtClean="0">
                <a:solidFill>
                  <a:srgbClr val="0000FF"/>
                </a:solidFill>
                <a:latin typeface="Calibri" pitchFamily="-100" charset="0"/>
                <a:hlinkClick r:id="rId5"/>
              </a:rPr>
              <a:t>Solo</a:t>
            </a:r>
            <a:endParaRPr lang="fr-FR" sz="2400" dirty="0" smtClean="0">
              <a:solidFill>
                <a:srgbClr val="0000FF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1000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dirty="0" smtClean="0">
              <a:solidFill>
                <a:srgbClr val="000000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1000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40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contenu 2"/>
          <p:cNvSpPr txBox="1">
            <a:spLocks/>
          </p:cNvSpPr>
          <p:nvPr/>
        </p:nvSpPr>
        <p:spPr bwMode="auto">
          <a:xfrm>
            <a:off x="0" y="41275"/>
            <a:ext cx="121920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pitchFamily="-100" charset="0"/>
              <a:buNone/>
            </a:pPr>
            <a:endParaRPr lang="fr-FR" sz="2000">
              <a:latin typeface="Calibri" pitchFamily="-100" charset="0"/>
              <a:sym typeface="Wingdings" pitchFamily="-100" charset="2"/>
            </a:endParaRPr>
          </a:p>
          <a:p>
            <a:pPr>
              <a:spcBef>
                <a:spcPct val="20000"/>
              </a:spcBef>
              <a:buFont typeface="Arial" pitchFamily="-100" charset="0"/>
              <a:buNone/>
            </a:pPr>
            <a:r>
              <a:rPr lang="fr-FR" sz="3200">
                <a:latin typeface="Calibri" pitchFamily="-100" charset="0"/>
                <a:sym typeface="Wingdings" pitchFamily="-100" charset="2"/>
              </a:rPr>
              <a:t>		</a:t>
            </a:r>
            <a:endParaRPr lang="fr-FR" sz="3200">
              <a:latin typeface="Calibri" pitchFamily="-100" charset="0"/>
            </a:endParaRPr>
          </a:p>
          <a:p>
            <a:pPr>
              <a:spcBef>
                <a:spcPct val="20000"/>
              </a:spcBef>
              <a:buFont typeface="Arial" pitchFamily="-100" charset="0"/>
              <a:buNone/>
            </a:pPr>
            <a:endParaRPr lang="fr-FR" sz="2000">
              <a:latin typeface="Calibri" pitchFamily="-100" charset="0"/>
              <a:sym typeface="Wingdings" pitchFamily="-100" charset="2"/>
            </a:endParaRPr>
          </a:p>
          <a:p>
            <a:pPr>
              <a:spcBef>
                <a:spcPct val="20000"/>
              </a:spcBef>
              <a:buFont typeface="Wingdings" pitchFamily="-100" charset="2"/>
              <a:buChar char=""/>
            </a:pPr>
            <a:endParaRPr lang="fr-FR" sz="2000">
              <a:latin typeface="Calibri" pitchFamily="-100" charset="0"/>
              <a:sym typeface="Wingdings" pitchFamily="-100" charset="2"/>
            </a:endParaRPr>
          </a:p>
          <a:p>
            <a:pPr>
              <a:spcBef>
                <a:spcPct val="20000"/>
              </a:spcBef>
              <a:buFont typeface="Wingdings" pitchFamily="-100" charset="2"/>
              <a:buChar char=""/>
            </a:pPr>
            <a:endParaRPr lang="fr-FR" sz="2000">
              <a:latin typeface="Calibri" pitchFamily="-100" charset="0"/>
              <a:sym typeface="Wingdings" pitchFamily="-100" charset="2"/>
            </a:endParaRPr>
          </a:p>
          <a:p>
            <a:pPr>
              <a:spcBef>
                <a:spcPct val="20000"/>
              </a:spcBef>
              <a:buFont typeface="Wingdings" pitchFamily="-100" charset="2"/>
              <a:buChar char=""/>
            </a:pPr>
            <a:endParaRPr lang="fr-FR" sz="2000">
              <a:latin typeface="Calibri" pitchFamily="-100" charset="0"/>
            </a:endParaRPr>
          </a:p>
        </p:txBody>
      </p:sp>
      <p:pic>
        <p:nvPicPr>
          <p:cNvPr id="73731" name="Image 3" descr="Defi2-051120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325" y="2676176"/>
            <a:ext cx="5112872" cy="418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2"/>
            <a:ext cx="12192000" cy="2576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89476" rIns="82945" bIns="41473" anchor="ctr">
            <a:prstTxWarp prst="textNoShape">
              <a:avLst/>
            </a:prstTxWarp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Chrono : même principe que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avec les dés.</a:t>
            </a: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Il faut essayer de fabriquer le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nombre-cible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en utilisant les 5 nombres, toutes les opérations sont possibles. La partie dure 3’, il faut essayer de cumuler le plus de points possibles.</a:t>
            </a: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C’est à vous…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2219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Solution  Défi 1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i="1" dirty="0" smtClean="0">
              <a:solidFill>
                <a:srgbClr val="000000"/>
              </a:solidFill>
              <a:latin typeface="Calibri" pitchFamily="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775374"/>
            <a:ext cx="12192000" cy="5082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Réponse : 24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car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Il y a 5 tailles différentes de carrés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9 petits inclinés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4 moyens inclinés (constitués de 4 petits)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1 grand incliné (constitué de 9 petits)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8 moyens horizontaux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2 grands horizontaux (constitués de 4 moyens)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Calcul final : 9+4+1+8+2 =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2021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1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Solution  Défi 2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i="1" dirty="0" smtClean="0">
              <a:solidFill>
                <a:srgbClr val="000000"/>
              </a:solidFill>
              <a:latin typeface="Calibri" pitchFamily="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552100"/>
            <a:ext cx="12192000" cy="43058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1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ère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colonne : 5x7 + 4 = 39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2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ème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ligne : 4x8 + 7 = 39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En diagonale depuis 5 orange (7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ème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ligne) : 5x8 – 1 = 39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En diagonale depuis 6 vert (4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ème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ligne) : 6x8 – 9 = 39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Et il y a certainement encore d’autres solutions…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2021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1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Solution  Défi 3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i="1" dirty="0" smtClean="0">
              <a:solidFill>
                <a:srgbClr val="000000"/>
              </a:solidFill>
              <a:latin typeface="Calibri" pitchFamily="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145244"/>
            <a:ext cx="12192000" cy="4712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(8 – 3)x13 = 65         (8 points  /  5+2+1)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6x10 + 8 – 3 = 65         (9 points  /  5+1+1+2)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10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  <a:sym typeface="Wingdings"/>
              </a:rPr>
              <a:t>:(8 – 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6)x13 = 65           (11 points  /  5+3+2+1)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10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  <a:sym typeface="Wingdings"/>
              </a:rPr>
              <a:t>:(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6:3)x13 = 65           (12 points  /  5+3+3+1)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Coup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  (8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  <a:sym typeface="Wingdings"/>
              </a:rPr>
              <a:t>:(10 – 6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) + 3)x13 = 65         (18 points  /  5+13)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Coup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  8x10 – (6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  <a:sym typeface="Wingdings"/>
              </a:rPr>
              <a:t>:3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+ </a:t>
            </a:r>
            <a:r>
              <a:rPr lang="fr-FR" sz="3600" smtClean="0">
                <a:solidFill>
                  <a:srgbClr val="000000"/>
                </a:solidFill>
                <a:latin typeface="Calibri" pitchFamily="-100" charset="0"/>
              </a:rPr>
              <a:t>13) = 65         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(18 points  /  5+13)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3600" dirty="0" smtClean="0">
              <a:solidFill>
                <a:srgbClr val="000000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Et il y a certainement encore d’autres solutions…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72067" y="-1"/>
            <a:ext cx="10259484" cy="3378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89476" rIns="82945" bIns="41473" anchor="ctr">
            <a:prstTxWarp prst="textNoShape">
              <a:avLst/>
            </a:prstTxWarp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5400" dirty="0" smtClean="0">
                <a:solidFill>
                  <a:srgbClr val="000000"/>
                </a:solidFill>
                <a:latin typeface="Calibri" pitchFamily="-100" charset="0"/>
              </a:rPr>
              <a:t>J’espère que cette gymnastique des neurones vous a plu !</a:t>
            </a:r>
            <a:endParaRPr lang="fr-FR" sz="54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809983"/>
            <a:ext cx="12192000" cy="23298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Vous pouvez m’envoyer vos solutions ou me contacter par mail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eric.trouillot@wanadoo.fr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98674" y="0"/>
            <a:ext cx="832891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37480" rIns="82945" bIns="41473" anchor="ctr">
            <a:prstTxWarp prst="textNoShape">
              <a:avLst/>
            </a:prstTxWarp>
          </a:bodyPr>
          <a:lstStyle/>
          <a:p>
            <a:endParaRPr lang="fr-FR" sz="5400" dirty="0" smtClean="0">
              <a:solidFill>
                <a:srgbClr val="000000"/>
              </a:solidFill>
              <a:latin typeface="Calibri" pitchFamily="4" charset="0"/>
            </a:endParaRPr>
          </a:p>
          <a:p>
            <a:r>
              <a:rPr lang="fr-FR" sz="8000" dirty="0" smtClean="0">
                <a:solidFill>
                  <a:srgbClr val="000000"/>
                </a:solidFill>
                <a:latin typeface="Calibri" pitchFamily="4" charset="0"/>
              </a:rPr>
              <a:t>Défis calcul mental</a:t>
            </a:r>
          </a:p>
          <a:p>
            <a:r>
              <a:rPr lang="fr-FR" sz="8000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endParaRPr lang="fr-FR" sz="8000" dirty="0" smtClean="0">
              <a:solidFill>
                <a:srgbClr val="000000"/>
              </a:solidFill>
              <a:latin typeface="Calibri" pitchFamily="4" charset="0"/>
            </a:endParaRPr>
          </a:p>
          <a:p>
            <a:endParaRPr lang="fr-FR" sz="5400" dirty="0" smtClean="0">
              <a:solidFill>
                <a:srgbClr val="000000"/>
              </a:solidFill>
              <a:latin typeface="Calibri" pitchFamily="4" charset="0"/>
            </a:endParaRPr>
          </a:p>
          <a:p>
            <a:r>
              <a:rPr lang="fr-FR" sz="5400" dirty="0" smtClean="0">
                <a:solidFill>
                  <a:srgbClr val="000000"/>
                </a:solidFill>
                <a:latin typeface="Calibri" pitchFamily="4" charset="0"/>
              </a:rPr>
              <a:t>Vendredi 28 mai     matin</a:t>
            </a:r>
          </a:p>
          <a:p>
            <a:endParaRPr lang="fr-FR" sz="2800" dirty="0" smtClean="0">
              <a:solidFill>
                <a:srgbClr val="000000"/>
              </a:solidFill>
              <a:latin typeface="Calibri" pitchFamily="4" charset="0"/>
            </a:endParaRPr>
          </a:p>
          <a:p>
            <a:r>
              <a:rPr lang="fr-FR" sz="3200" dirty="0" smtClean="0">
                <a:latin typeface="Calibri" pitchFamily="4" charset="0"/>
              </a:rPr>
              <a:t>Eric </a:t>
            </a:r>
            <a:r>
              <a:rPr lang="fr-FR" sz="3200" dirty="0" err="1">
                <a:latin typeface="Calibri" pitchFamily="4" charset="0"/>
              </a:rPr>
              <a:t>Trouillot</a:t>
            </a:r>
            <a:endParaRPr lang="fr-FR" sz="3200" dirty="0">
              <a:latin typeface="Calibri" pitchFamily="4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9416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72067" y="0"/>
            <a:ext cx="10259484" cy="188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89476" rIns="82945" bIns="41473" anchor="ctr">
            <a:prstTxWarp prst="textNoShape">
              <a:avLst/>
            </a:prstTxWarp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5400" dirty="0" smtClean="0">
                <a:solidFill>
                  <a:srgbClr val="000000"/>
                </a:solidFill>
                <a:latin typeface="Calibri" pitchFamily="-100" charset="0"/>
              </a:rPr>
              <a:t>Bienvenue sur le stand </a:t>
            </a:r>
            <a:r>
              <a:rPr lang="fr-FR" sz="54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5400" dirty="0" smtClean="0">
                <a:solidFill>
                  <a:srgbClr val="000000"/>
                </a:solidFill>
                <a:latin typeface="Calibri" pitchFamily="-100" charset="0"/>
              </a:rPr>
              <a:t> !</a:t>
            </a:r>
            <a:endParaRPr lang="fr-FR" sz="54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887538"/>
            <a:ext cx="12192000" cy="1401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Je ne suis pas disponible pour le moment mais je vous ai préparé quelques défis !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366139"/>
            <a:ext cx="12192000" cy="15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Bonne gymnastique des neurones, petite séance d’une vingtaine de minutes ou moins pour les rapides… ou plus pour…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128859"/>
            <a:ext cx="12192000" cy="1729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Ces défis peuvent se chercher individuellement ou en équipe, c’est au choix.  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Eric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Trouillot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693736"/>
            <a:ext cx="12192000" cy="4164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DEFI 1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5400" i="1" dirty="0" smtClean="0">
                <a:solidFill>
                  <a:srgbClr val="000000"/>
                </a:solidFill>
                <a:latin typeface="Calibri" pitchFamily="4" charset="0"/>
              </a:rPr>
              <a:t>Enigme très visuelle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5400" i="1" dirty="0" smtClean="0">
                <a:solidFill>
                  <a:srgbClr val="000000"/>
                </a:solidFill>
                <a:latin typeface="Calibri" pitchFamily="4" charset="0"/>
              </a:rPr>
              <a:t>Soyez observateur et astucieux !</a:t>
            </a:r>
            <a:endParaRPr lang="fr-FR" sz="5400" i="1" dirty="0">
              <a:solidFill>
                <a:srgbClr val="000000"/>
              </a:solidFill>
              <a:latin typeface="Calibri" pitchFamily="4" charset="0"/>
            </a:endParaRP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5461743"/>
            <a:ext cx="12192000" cy="13962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Combien y a-t-il de carrés dans cette figure ?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Solution à la fin, après tous les défis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  <p:pic>
        <p:nvPicPr>
          <p:cNvPr id="5" name="Image 4" descr="ComptageAllumett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37" y="0"/>
            <a:ext cx="7767598" cy="5645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360852"/>
            <a:ext cx="12192000" cy="449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DEFI 2 : Trio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Dans la grille de nombres, il faut utiliser 3 nombres alignés (horizontalement, verticalement ou en diagonale) pour fabriquer le </a:t>
            </a:r>
            <a:r>
              <a:rPr lang="fr-FR" sz="3200" i="1" dirty="0" err="1" smtClean="0">
                <a:solidFill>
                  <a:srgbClr val="000000"/>
                </a:solidFill>
                <a:latin typeface="Calibri" pitchFamily="4" charset="0"/>
              </a:rPr>
              <a:t>nombre-cible</a:t>
            </a: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qui est écrit en gros sous la grille.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Toutes les opérations sont possibles. Il y a de nombreuses solutions. Possibilité d’en chercher le plus possible.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C’est à vous…</a:t>
            </a:r>
            <a:endParaRPr lang="fr-FR" sz="3200" i="1" dirty="0">
              <a:solidFill>
                <a:srgbClr val="000000"/>
              </a:solidFill>
              <a:latin typeface="Calibri" pitchFamily="4" charset="0"/>
            </a:endParaRP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&#10;DSCN2157'.JPG                                                  00053C21&#10;Macintosh  HD                  BFB9FAFF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774267" y="5287964"/>
            <a:ext cx="2207684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9600" b="1">
                <a:latin typeface="Calibri" pitchFamily="-112" charset="0"/>
              </a:rPr>
              <a:t>39</a:t>
            </a:r>
            <a:endParaRPr lang="fr-FR" sz="9600">
              <a:latin typeface="Calibri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360852"/>
            <a:ext cx="12192000" cy="449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DEFI 3 : </a:t>
            </a:r>
            <a:r>
              <a:rPr lang="fr-FR" sz="80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endParaRPr lang="fr-FR" sz="8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Un lancer de 5 dés blancs donnent 5 nombres.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Les 2 dés rouges déterminent le </a:t>
            </a:r>
            <a:r>
              <a:rPr lang="fr-FR" sz="3200" i="1" dirty="0" err="1" smtClean="0">
                <a:solidFill>
                  <a:srgbClr val="000000"/>
                </a:solidFill>
                <a:latin typeface="Calibri" pitchFamily="4" charset="0"/>
              </a:rPr>
              <a:t>nombre-cible</a:t>
            </a: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à fabriquer.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Toutes les opérations sont possibles. On peut utiliser 2 ou 3 ou 4 ou les 5 nombres mais une fois maximum.  Il y a de nombreuses solutions. Possibilité d’en chercher le plus possible.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C’est à vous…</a:t>
            </a:r>
            <a:endParaRPr lang="fr-FR" sz="3200" i="1" dirty="0">
              <a:solidFill>
                <a:srgbClr val="000000"/>
              </a:solidFill>
              <a:latin typeface="Calibri" pitchFamily="4" charset="0"/>
            </a:endParaRP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5791201"/>
            <a:ext cx="1219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5400" b="1" dirty="0" smtClean="0">
                <a:latin typeface="Calibri" pitchFamily="-100" charset="0"/>
              </a:rPr>
              <a:t>65  </a:t>
            </a:r>
            <a:r>
              <a:rPr lang="fr-FR" sz="5400" b="1" dirty="0">
                <a:latin typeface="Calibri" pitchFamily="-100" charset="0"/>
              </a:rPr>
              <a:t>avec </a:t>
            </a:r>
            <a:r>
              <a:rPr lang="fr-FR" sz="5400" b="1" dirty="0" smtClean="0">
                <a:latin typeface="Calibri" pitchFamily="-100" charset="0"/>
              </a:rPr>
              <a:t> 3 </a:t>
            </a:r>
            <a:r>
              <a:rPr lang="fr-FR" sz="5400" b="1" dirty="0">
                <a:latin typeface="Calibri" pitchFamily="-100" charset="0"/>
              </a:rPr>
              <a:t>; 6 ;</a:t>
            </a:r>
            <a:r>
              <a:rPr lang="fr-FR" sz="5400" b="1" dirty="0" smtClean="0">
                <a:latin typeface="Calibri" pitchFamily="-100" charset="0"/>
              </a:rPr>
              <a:t> 8 </a:t>
            </a:r>
            <a:r>
              <a:rPr lang="fr-FR" sz="5400" b="1" dirty="0">
                <a:latin typeface="Calibri" pitchFamily="-100" charset="0"/>
              </a:rPr>
              <a:t>;</a:t>
            </a:r>
            <a:r>
              <a:rPr lang="fr-FR" sz="5400" b="1" dirty="0" smtClean="0">
                <a:latin typeface="Calibri" pitchFamily="-100" charset="0"/>
              </a:rPr>
              <a:t> 10 </a:t>
            </a:r>
            <a:r>
              <a:rPr lang="fr-FR" sz="5400" b="1" dirty="0">
                <a:latin typeface="Calibri" pitchFamily="-100" charset="0"/>
              </a:rPr>
              <a:t>et</a:t>
            </a:r>
            <a:r>
              <a:rPr lang="fr-FR" sz="5400" b="1" dirty="0" smtClean="0">
                <a:latin typeface="Calibri" pitchFamily="-100" charset="0"/>
              </a:rPr>
              <a:t> 13</a:t>
            </a:r>
            <a:endParaRPr lang="fr-FR" sz="5400" b="1" dirty="0">
              <a:latin typeface="Calibri" pitchFamily="-100" charset="0"/>
            </a:endParaRPr>
          </a:p>
        </p:txBody>
      </p:sp>
      <p:pic>
        <p:nvPicPr>
          <p:cNvPr id="5" name="Image 4" descr="TirageMathadorDés2CC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096" y="0"/>
            <a:ext cx="8226756" cy="58646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99DD401D725E419027BF6EC54E67B0" ma:contentTypeVersion="9" ma:contentTypeDescription="Crée un document." ma:contentTypeScope="" ma:versionID="a66063d4bcf2c6d4084f1af054886799">
  <xsd:schema xmlns:xsd="http://www.w3.org/2001/XMLSchema" xmlns:xs="http://www.w3.org/2001/XMLSchema" xmlns:p="http://schemas.microsoft.com/office/2006/metadata/properties" xmlns:ns3="63025075-ae51-488c-9302-8491d62aa1c5" xmlns:ns4="0919dce2-421f-4e14-98fe-8dadc2ca8278" targetNamespace="http://schemas.microsoft.com/office/2006/metadata/properties" ma:root="true" ma:fieldsID="75bc24e9ccc2979945817f68ece30486" ns3:_="" ns4:_="">
    <xsd:import namespace="63025075-ae51-488c-9302-8491d62aa1c5"/>
    <xsd:import namespace="0919dce2-421f-4e14-98fe-8dadc2ca82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25075-ae51-488c-9302-8491d62aa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9dce2-421f-4e14-98fe-8dadc2ca82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BB1CE2-8066-4B00-9BF2-DD79DF3066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6F71BE-3D57-4045-92A6-244D95E3E749}">
  <ds:schemaRefs>
    <ds:schemaRef ds:uri="http://purl.org/dc/elements/1.1/"/>
    <ds:schemaRef ds:uri="http://schemas.microsoft.com/office/2006/metadata/properties"/>
    <ds:schemaRef ds:uri="0919dce2-421f-4e14-98fe-8dadc2ca8278"/>
    <ds:schemaRef ds:uri="http://purl.org/dc/terms/"/>
    <ds:schemaRef ds:uri="63025075-ae51-488c-9302-8491d62aa1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366E8E-C06A-4CE6-9C48-3EBD995C6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25075-ae51-488c-9302-8491d62aa1c5"/>
    <ds:schemaRef ds:uri="0919dce2-421f-4e14-98fe-8dadc2ca82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9291</TotalTime>
  <Words>736</Words>
  <Application>Microsoft Macintosh PowerPoint</Application>
  <PresentationFormat>Personnalisé</PresentationFormat>
  <Paragraphs>93</Paragraphs>
  <Slides>17</Slides>
  <Notes>10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JAMET Cristine</dc:creator>
  <cp:lastModifiedBy>Utilisateur de la version d'évaluation de Office 2004</cp:lastModifiedBy>
  <cp:revision>189</cp:revision>
  <dcterms:created xsi:type="dcterms:W3CDTF">2021-05-18T16:04:17Z</dcterms:created>
  <dcterms:modified xsi:type="dcterms:W3CDTF">2021-05-18T16:04:23Z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0x0101008499DD401D725E419027BF6EC54E67B0</vt:lpwstr>
  </property>
  <property fmtid="{D5CDD505-2E9C-101B-9397-08002B2CF9AE}" pid="3" name="TypologieDocument">
    <vt:lpwstr>1;#N/A|590b5934-11d1-4345-ab40-b262c114c763</vt:lpwstr>
  </property>
</Properties>
</file>